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Roboto"/>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Italic.fntdata"/><Relationship Id="rId14"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fc6b6c70c7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fc6b6c70c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Book Recommendation System</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Based on content</a:t>
            </a:r>
            <a:endParaRPr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lnSpc>
                <a:spcPct val="105882"/>
              </a:lnSpc>
              <a:spcBef>
                <a:spcPts val="2100"/>
              </a:spcBef>
              <a:spcAft>
                <a:spcPts val="0"/>
              </a:spcAft>
              <a:buNone/>
            </a:pPr>
            <a:r>
              <a:rPr lang="en"/>
              <a:t>Content-based recommendation system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a:t>
            </a:r>
            <a:endParaRPr/>
          </a:p>
        </p:txBody>
      </p:sp>
      <p:sp>
        <p:nvSpPr>
          <p:cNvPr id="79" name="Google Shape;79;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292929"/>
                </a:solidFill>
                <a:highlight>
                  <a:srgbClr val="FFFFFF"/>
                </a:highlight>
                <a:latin typeface="Georgia"/>
                <a:ea typeface="Georgia"/>
                <a:cs typeface="Georgia"/>
                <a:sym typeface="Georgia"/>
              </a:rPr>
              <a:t>A content-based recommendation system recommends items to a user by taking similarity of items. This recommender system recommends products or items based on the description or features. It identifies the similarity between the products based on their description. It also considers the user's previous history in order to recommend a similar product.</a:t>
            </a:r>
            <a:endParaRPr sz="1350">
              <a:solidFill>
                <a:srgbClr val="292929"/>
              </a:solidFill>
              <a:highlight>
                <a:srgbClr val="FFFFFF"/>
              </a:highlight>
              <a:latin typeface="Georgia"/>
              <a:ea typeface="Georgia"/>
              <a:cs typeface="Georgia"/>
              <a:sym typeface="Georgia"/>
            </a:endParaRPr>
          </a:p>
          <a:p>
            <a:pPr indent="0" lvl="0" marL="0" rtl="0" algn="l">
              <a:spcBef>
                <a:spcPts val="1600"/>
              </a:spcBef>
              <a:spcAft>
                <a:spcPts val="0"/>
              </a:spcAft>
              <a:buNone/>
            </a:pPr>
            <a:r>
              <a:t/>
            </a:r>
            <a:endParaRPr sz="1350">
              <a:solidFill>
                <a:srgbClr val="292929"/>
              </a:solidFill>
              <a:highlight>
                <a:srgbClr val="FFFFFF"/>
              </a:highlight>
              <a:latin typeface="Georgia"/>
              <a:ea typeface="Georgia"/>
              <a:cs typeface="Georgia"/>
              <a:sym typeface="Georgia"/>
            </a:endParaRPr>
          </a:p>
          <a:p>
            <a:pPr indent="0" lvl="0" marL="0" rtl="0" algn="l">
              <a:spcBef>
                <a:spcPts val="1600"/>
              </a:spcBef>
              <a:spcAft>
                <a:spcPts val="0"/>
              </a:spcAft>
              <a:buNone/>
            </a:pPr>
            <a:r>
              <a:rPr lang="en" sz="1350">
                <a:solidFill>
                  <a:srgbClr val="292929"/>
                </a:solidFill>
                <a:highlight>
                  <a:srgbClr val="FFFFFF"/>
                </a:highlight>
                <a:latin typeface="Georgia"/>
                <a:ea typeface="Georgia"/>
                <a:cs typeface="Georgia"/>
                <a:sym typeface="Georgia"/>
              </a:rPr>
              <a:t>Example: If a user likes the novel “Tell me your dreams” by Sidney Sheldon, then the recommender system recommends the user to read other Sidney Sheldon’s novels or it recommends a novel with the genre “Non-fiction”. (Sidney Sheldon novels belong to Non-fiction genre).</a:t>
            </a:r>
            <a:endParaRPr sz="1350">
              <a:solidFill>
                <a:srgbClr val="292929"/>
              </a:solidFill>
              <a:highlight>
                <a:srgbClr val="FFFFFF"/>
              </a:highlight>
              <a:latin typeface="Georgia"/>
              <a:ea typeface="Georgia"/>
              <a:cs typeface="Georgia"/>
              <a:sym typeface="Georgia"/>
            </a:endParaRPr>
          </a:p>
          <a:p>
            <a:pPr indent="0" lvl="0" marL="0" rtl="0" algn="l">
              <a:spcBef>
                <a:spcPts val="1600"/>
              </a:spcBef>
              <a:spcAft>
                <a:spcPts val="1600"/>
              </a:spcAft>
              <a:buNone/>
            </a:pPr>
            <a:r>
              <a:t/>
            </a:r>
            <a:endParaRPr sz="135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find Similarity?</a:t>
            </a:r>
            <a:endParaRPr/>
          </a:p>
        </p:txBody>
      </p:sp>
      <p:sp>
        <p:nvSpPr>
          <p:cNvPr id="85" name="Google Shape;85;p16"/>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292929"/>
                </a:solidFill>
                <a:highlight>
                  <a:srgbClr val="FFFFFF"/>
                </a:highlight>
                <a:latin typeface="Georgia"/>
                <a:ea typeface="Georgia"/>
                <a:cs typeface="Georgia"/>
                <a:sym typeface="Georgia"/>
              </a:rPr>
              <a:t>We need to find similar books to a given book and then recommend those similar books to the user. How to find whether the given book is similar or dissimilar? A similarity measure was used to find the same.</a:t>
            </a:r>
            <a:endParaRPr sz="1350">
              <a:solidFill>
                <a:srgbClr val="292929"/>
              </a:solidFill>
              <a:highlight>
                <a:srgbClr val="FFFFFF"/>
              </a:highlight>
              <a:latin typeface="Georgia"/>
              <a:ea typeface="Georgia"/>
              <a:cs typeface="Georgia"/>
              <a:sym typeface="Georgia"/>
            </a:endParaRPr>
          </a:p>
          <a:p>
            <a:pPr indent="0" lvl="0" marL="0" rtl="0" algn="l">
              <a:spcBef>
                <a:spcPts val="1600"/>
              </a:spcBef>
              <a:spcAft>
                <a:spcPts val="0"/>
              </a:spcAft>
              <a:buNone/>
            </a:pPr>
            <a:r>
              <a:t/>
            </a:r>
            <a:endParaRPr sz="1350">
              <a:solidFill>
                <a:srgbClr val="292929"/>
              </a:solidFill>
              <a:highlight>
                <a:srgbClr val="FFFFFF"/>
              </a:highlight>
              <a:latin typeface="Georgia"/>
              <a:ea typeface="Georgia"/>
              <a:cs typeface="Georgia"/>
              <a:sym typeface="Georgia"/>
            </a:endParaRPr>
          </a:p>
          <a:p>
            <a:pPr indent="0" lvl="0" marL="0" rtl="0" algn="l">
              <a:spcBef>
                <a:spcPts val="1600"/>
              </a:spcBef>
              <a:spcAft>
                <a:spcPts val="1600"/>
              </a:spcAft>
              <a:buNone/>
            </a:pPr>
            <a:r>
              <a:rPr lang="en" sz="1350">
                <a:solidFill>
                  <a:srgbClr val="292929"/>
                </a:solidFill>
                <a:highlight>
                  <a:srgbClr val="FFFFFF"/>
                </a:highlight>
                <a:latin typeface="Georgia"/>
                <a:ea typeface="Georgia"/>
                <a:cs typeface="Georgia"/>
                <a:sym typeface="Georgia"/>
              </a:rPr>
              <a:t>There are different similarity measures are available. Cosine Similarity was used in our recommender system to recommend the books.</a:t>
            </a:r>
            <a:endParaRPr sz="1350">
              <a:solidFill>
                <a:srgbClr val="292929"/>
              </a:solidFill>
              <a:highlight>
                <a:srgbClr val="FFFFFF"/>
              </a:highlight>
              <a:latin typeface="Georgia"/>
              <a:ea typeface="Georgia"/>
              <a:cs typeface="Georgia"/>
              <a:sym typeface="Georgia"/>
            </a:endParaRPr>
          </a:p>
        </p:txBody>
      </p:sp>
      <p:sp>
        <p:nvSpPr>
          <p:cNvPr id="86" name="Google Shape;86;p16"/>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87" name="Google Shape;87;p16"/>
          <p:cNvPicPr preferRelativeResize="0"/>
          <p:nvPr/>
        </p:nvPicPr>
        <p:blipFill>
          <a:blip r:embed="rId3">
            <a:alphaModFix/>
          </a:blip>
          <a:stretch>
            <a:fillRect/>
          </a:stretch>
        </p:blipFill>
        <p:spPr>
          <a:xfrm>
            <a:off x="4694256" y="1919075"/>
            <a:ext cx="3517493" cy="2710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Recommendation engine</a:t>
            </a:r>
            <a:endParaRPr sz="2400"/>
          </a:p>
          <a:p>
            <a:pPr indent="0" lvl="0" marL="0" rtl="0" algn="l">
              <a:spcBef>
                <a:spcPts val="0"/>
              </a:spcBef>
              <a:spcAft>
                <a:spcPts val="0"/>
              </a:spcAft>
              <a:buNone/>
            </a:pPr>
            <a:r>
              <a:t/>
            </a:r>
            <a:endParaRPr/>
          </a:p>
        </p:txBody>
      </p:sp>
      <p:sp>
        <p:nvSpPr>
          <p:cNvPr id="93" name="Google Shape;93;p17"/>
          <p:cNvSpPr txBox="1"/>
          <p:nvPr>
            <p:ph idx="1" type="body"/>
          </p:nvPr>
        </p:nvSpPr>
        <p:spPr>
          <a:xfrm>
            <a:off x="272225" y="1733600"/>
            <a:ext cx="8421900" cy="3252300"/>
          </a:xfrm>
          <a:prstGeom prst="rect">
            <a:avLst/>
          </a:prstGeom>
        </p:spPr>
        <p:txBody>
          <a:bodyPr anchorCtr="0" anchor="t" bIns="91425" lIns="91425" spcFirstLastPara="1" rIns="91425" wrap="square" tIns="91425">
            <a:noAutofit/>
          </a:bodyPr>
          <a:lstStyle/>
          <a:p>
            <a:pPr indent="0" lvl="0" marL="0" rtl="0" algn="l">
              <a:lnSpc>
                <a:spcPct val="190909"/>
              </a:lnSpc>
              <a:spcBef>
                <a:spcPts val="900"/>
              </a:spcBef>
              <a:spcAft>
                <a:spcPts val="0"/>
              </a:spcAft>
              <a:buNone/>
            </a:pPr>
            <a:r>
              <a:rPr lang="en" sz="1350">
                <a:solidFill>
                  <a:srgbClr val="292929"/>
                </a:solidFill>
                <a:highlight>
                  <a:srgbClr val="FFFFFF"/>
                </a:highlight>
                <a:latin typeface="Georgia"/>
                <a:ea typeface="Georgia"/>
                <a:cs typeface="Georgia"/>
                <a:sym typeface="Georgia"/>
              </a:rPr>
              <a:t>We are going to build recommendation engine using the book title.</a:t>
            </a:r>
            <a:endParaRPr sz="1350">
              <a:solidFill>
                <a:srgbClr val="292929"/>
              </a:solidFill>
              <a:highlight>
                <a:srgbClr val="FFFFFF"/>
              </a:highlight>
              <a:latin typeface="Georgia"/>
              <a:ea typeface="Georgia"/>
              <a:cs typeface="Georgia"/>
              <a:sym typeface="Georgia"/>
            </a:endParaRPr>
          </a:p>
          <a:p>
            <a:pPr indent="-314325" lvl="0" marL="749300" rtl="0" algn="l">
              <a:lnSpc>
                <a:spcPct val="190909"/>
              </a:lnSpc>
              <a:spcBef>
                <a:spcPts val="2100"/>
              </a:spcBef>
              <a:spcAft>
                <a:spcPts val="0"/>
              </a:spcAft>
              <a:buClr>
                <a:srgbClr val="292929"/>
              </a:buClr>
              <a:buSzPts val="1350"/>
              <a:buFont typeface="Georgia"/>
              <a:buAutoNum type="arabicPeriod"/>
            </a:pPr>
            <a:r>
              <a:rPr lang="en" sz="1350">
                <a:solidFill>
                  <a:srgbClr val="292929"/>
                </a:solidFill>
                <a:highlight>
                  <a:srgbClr val="FFFFFF"/>
                </a:highlight>
                <a:latin typeface="Georgia"/>
                <a:ea typeface="Georgia"/>
                <a:cs typeface="Georgia"/>
                <a:sym typeface="Georgia"/>
              </a:rPr>
              <a:t>Convert each book title and description into vectors using TF-IDF and bigram.</a:t>
            </a:r>
            <a:endParaRPr sz="1350" u="sng">
              <a:solidFill>
                <a:schemeClr val="hlink"/>
              </a:solidFill>
              <a:highlight>
                <a:srgbClr val="FFFFFF"/>
              </a:highlight>
              <a:latin typeface="Georgia"/>
              <a:ea typeface="Georgia"/>
              <a:cs typeface="Georgia"/>
              <a:sym typeface="Georgia"/>
            </a:endParaRPr>
          </a:p>
          <a:p>
            <a:pPr indent="-314325" lvl="0" marL="749300" rtl="0" algn="l">
              <a:lnSpc>
                <a:spcPct val="190909"/>
              </a:lnSpc>
              <a:spcBef>
                <a:spcPts val="0"/>
              </a:spcBef>
              <a:spcAft>
                <a:spcPts val="0"/>
              </a:spcAft>
              <a:buClr>
                <a:srgbClr val="292929"/>
              </a:buClr>
              <a:buSzPts val="1350"/>
              <a:buFont typeface="Georgia"/>
              <a:buAutoNum type="arabicPeriod"/>
            </a:pPr>
            <a:r>
              <a:rPr lang="en" sz="1350">
                <a:solidFill>
                  <a:srgbClr val="292929"/>
                </a:solidFill>
                <a:highlight>
                  <a:srgbClr val="FFFFFF"/>
                </a:highlight>
                <a:latin typeface="Georgia"/>
                <a:ea typeface="Georgia"/>
                <a:cs typeface="Georgia"/>
                <a:sym typeface="Georgia"/>
              </a:rPr>
              <a:t>We are building  recommendation engine,  with a book title. The model recommends a similar book based on title and description.</a:t>
            </a:r>
            <a:endParaRPr sz="1350">
              <a:solidFill>
                <a:srgbClr val="292929"/>
              </a:solidFill>
              <a:highlight>
                <a:srgbClr val="FFFFFF"/>
              </a:highlight>
              <a:latin typeface="Georgia"/>
              <a:ea typeface="Georgia"/>
              <a:cs typeface="Georgia"/>
              <a:sym typeface="Georgia"/>
            </a:endParaRPr>
          </a:p>
          <a:p>
            <a:pPr indent="-314325" lvl="0" marL="749300" rtl="0" algn="l">
              <a:lnSpc>
                <a:spcPct val="190909"/>
              </a:lnSpc>
              <a:spcBef>
                <a:spcPts val="0"/>
              </a:spcBef>
              <a:spcAft>
                <a:spcPts val="0"/>
              </a:spcAft>
              <a:buClr>
                <a:srgbClr val="292929"/>
              </a:buClr>
              <a:buSzPts val="1350"/>
              <a:buFont typeface="Georgia"/>
              <a:buAutoNum type="arabicPeriod"/>
            </a:pPr>
            <a:r>
              <a:rPr lang="en" sz="1350">
                <a:solidFill>
                  <a:srgbClr val="292929"/>
                </a:solidFill>
                <a:highlight>
                  <a:srgbClr val="FFFFFF"/>
                </a:highlight>
                <a:latin typeface="Georgia"/>
                <a:ea typeface="Georgia"/>
                <a:cs typeface="Georgia"/>
                <a:sym typeface="Georgia"/>
              </a:rPr>
              <a:t>Calculate the similarity between all the books using cosine similarity.</a:t>
            </a:r>
            <a:endParaRPr sz="1350">
              <a:solidFill>
                <a:srgbClr val="292929"/>
              </a:solidFill>
              <a:highlight>
                <a:srgbClr val="FFFFFF"/>
              </a:highlight>
              <a:latin typeface="Georgia"/>
              <a:ea typeface="Georgia"/>
              <a:cs typeface="Georgia"/>
              <a:sym typeface="Georgia"/>
            </a:endParaRPr>
          </a:p>
          <a:p>
            <a:pPr indent="-314325" lvl="0" marL="749300" rtl="0" algn="l">
              <a:lnSpc>
                <a:spcPct val="190909"/>
              </a:lnSpc>
              <a:spcBef>
                <a:spcPts val="0"/>
              </a:spcBef>
              <a:spcAft>
                <a:spcPts val="0"/>
              </a:spcAft>
              <a:buClr>
                <a:srgbClr val="292929"/>
              </a:buClr>
              <a:buSzPts val="1350"/>
              <a:buFont typeface="Georgia"/>
              <a:buAutoNum type="arabicPeriod"/>
            </a:pPr>
            <a:r>
              <a:rPr lang="en" sz="1350">
                <a:solidFill>
                  <a:srgbClr val="292929"/>
                </a:solidFill>
                <a:highlight>
                  <a:srgbClr val="FFFFFF"/>
                </a:highlight>
                <a:latin typeface="Georgia"/>
                <a:ea typeface="Georgia"/>
                <a:cs typeface="Georgia"/>
                <a:sym typeface="Georgia"/>
              </a:rPr>
              <a:t>Define a function that takes book title and genre as an input and returns the top five similar recommended books based on the title and description.</a:t>
            </a:r>
            <a:endParaRPr sz="1350">
              <a:solidFill>
                <a:srgbClr val="292929"/>
              </a:solidFill>
              <a:highlight>
                <a:srgbClr val="FFFFFF"/>
              </a:highlight>
              <a:latin typeface="Georgia"/>
              <a:ea typeface="Georgia"/>
              <a:cs typeface="Georgia"/>
              <a:sym typeface="Georgia"/>
            </a:endParaRPr>
          </a:p>
          <a:p>
            <a:pPr indent="0" lvl="0" marL="0" rtl="0" algn="l">
              <a:spcBef>
                <a:spcPts val="0"/>
              </a:spcBef>
              <a:spcAft>
                <a:spcPts val="1600"/>
              </a:spcAft>
              <a:buNone/>
            </a:pPr>
            <a:r>
              <a:t/>
            </a:r>
            <a:endParaRPr sz="135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99" name="Google Shape;99;p18"/>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Contact us:</a:t>
            </a:r>
            <a:endParaRPr sz="1400"/>
          </a:p>
          <a:p>
            <a:pPr indent="0" lvl="0" marL="0" rtl="0" algn="l">
              <a:spcBef>
                <a:spcPts val="1600"/>
              </a:spcBef>
              <a:spcAft>
                <a:spcPts val="0"/>
              </a:spcAft>
              <a:buNone/>
            </a:pPr>
            <a:r>
              <a:rPr lang="en" sz="1400"/>
              <a:t>Rakshit</a:t>
            </a:r>
            <a:endParaRPr sz="1400"/>
          </a:p>
          <a:p>
            <a:pPr indent="0" lvl="0" marL="0" rtl="0" algn="l">
              <a:spcBef>
                <a:spcPts val="0"/>
              </a:spcBef>
              <a:spcAft>
                <a:spcPts val="0"/>
              </a:spcAft>
              <a:buNone/>
            </a:pPr>
            <a:r>
              <a:rPr lang="en" sz="1400"/>
              <a:t>Mob - 9728399933</a:t>
            </a:r>
            <a:endParaRPr sz="1400"/>
          </a:p>
          <a:p>
            <a:pPr indent="0" lvl="0" marL="0" rtl="0" algn="l">
              <a:spcBef>
                <a:spcPts val="0"/>
              </a:spcBef>
              <a:spcAft>
                <a:spcPts val="0"/>
              </a:spcAft>
              <a:buNone/>
            </a:pPr>
            <a:r>
              <a:rPr lang="en" sz="1400"/>
              <a:t>rrakshit60_be20@thapar.edu</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00" name="Google Shape;100;p18"/>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